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37"/>
    <p:sldId id="257" r:id="rId38"/>
    <p:sldId id="258" r:id="rId39"/>
    <p:sldId id="259" r:id="rId40"/>
    <p:sldId id="260" r:id="rId41"/>
    <p:sldId id="261" r:id="rId42"/>
    <p:sldId id="262" r:id="rId43"/>
    <p:sldId id="263" r:id="rId44"/>
    <p:sldId id="264" r:id="rId45"/>
    <p:sldId id="265" r:id="rId46"/>
    <p:sldId id="266" r:id="rId47"/>
    <p:sldId id="267" r:id="rId48"/>
    <p:sldId id="268" r:id="rId49"/>
    <p:sldId id="269" r:id="rId50"/>
    <p:sldId id="270" r:id="rId51"/>
    <p:sldId id="271" r:id="rId52"/>
    <p:sldId id="272" r:id="rId53"/>
    <p:sldId id="273" r:id="rId54"/>
    <p:sldId id="274" r:id="rId55"/>
    <p:sldId id="275" r:id="rId56"/>
    <p:sldId id="276" r:id="rId57"/>
    <p:sldId id="277" r:id="rId58"/>
    <p:sldId id="278" r:id="rId59"/>
    <p:sldId id="279" r:id="rId60"/>
    <p:sldId id="280" r:id="rId61"/>
    <p:sldId id="281" r:id="rId62"/>
    <p:sldId id="282" r:id="rId63"/>
    <p:sldId id="283" r:id="rId64"/>
    <p:sldId id="284" r:id="rId65"/>
    <p:sldId id="285" r:id="rId66"/>
  </p:sldIdLst>
  <p:sldSz cx="18288000" cy="10287000"/>
  <p:notesSz cx="6858000" cy="9144000"/>
  <p:embeddedFontLst>
    <p:embeddedFont>
      <p:font typeface="Libre Baskerville" charset="1" panose="02000000000000000000"/>
      <p:regular r:id="rId6"/>
    </p:embeddedFont>
    <p:embeddedFont>
      <p:font typeface="Libre Baskerville Bold" charset="1" panose="02000000000000000000"/>
      <p:regular r:id="rId7"/>
    </p:embeddedFont>
    <p:embeddedFont>
      <p:font typeface="Libre Baskerville Italics" charset="1" panose="02000000000000000000"/>
      <p:regular r:id="rId8"/>
    </p:embeddedFont>
    <p:embeddedFont>
      <p:font typeface="Arimo" charset="1" panose="020B0604020202020204"/>
      <p:regular r:id="rId9"/>
    </p:embeddedFont>
    <p:embeddedFont>
      <p:font typeface="Arimo Bold" charset="1" panose="020B0704020202020204"/>
      <p:regular r:id="rId10"/>
    </p:embeddedFont>
    <p:embeddedFont>
      <p:font typeface="Arimo Italics" charset="1" panose="020B0604020202090204"/>
      <p:regular r:id="rId11"/>
    </p:embeddedFont>
    <p:embeddedFont>
      <p:font typeface="Arimo Bold Italics" charset="1" panose="020B0704020202090204"/>
      <p:regular r:id="rId12"/>
    </p:embeddedFont>
    <p:embeddedFont>
      <p:font typeface="Open Sauce" charset="1" panose="00000500000000000000"/>
      <p:regular r:id="rId13"/>
    </p:embeddedFont>
    <p:embeddedFont>
      <p:font typeface="Open Sauce Bold" charset="1" panose="00000800000000000000"/>
      <p:regular r:id="rId14"/>
    </p:embeddedFont>
    <p:embeddedFont>
      <p:font typeface="Open Sauce Italics" charset="1" panose="00000500000000000000"/>
      <p:regular r:id="rId15"/>
    </p:embeddedFont>
    <p:embeddedFont>
      <p:font typeface="Open Sauce Bold Italics" charset="1" panose="00000800000000000000"/>
      <p:regular r:id="rId16"/>
    </p:embeddedFont>
    <p:embeddedFont>
      <p:font typeface="Open Sauce Light" charset="1" panose="00000400000000000000"/>
      <p:regular r:id="rId17"/>
    </p:embeddedFont>
    <p:embeddedFont>
      <p:font typeface="Open Sauce Light Italics" charset="1" panose="00000400000000000000"/>
      <p:regular r:id="rId18"/>
    </p:embeddedFont>
    <p:embeddedFont>
      <p:font typeface="Open Sauce Medium" charset="1" panose="00000600000000000000"/>
      <p:regular r:id="rId19"/>
    </p:embeddedFont>
    <p:embeddedFont>
      <p:font typeface="Open Sauce Medium Italics" charset="1" panose="00000600000000000000"/>
      <p:regular r:id="rId20"/>
    </p:embeddedFont>
    <p:embeddedFont>
      <p:font typeface="Open Sauce Semi-Bold" charset="1" panose="00000700000000000000"/>
      <p:regular r:id="rId21"/>
    </p:embeddedFont>
    <p:embeddedFont>
      <p:font typeface="Open Sauce Semi-Bold Italics" charset="1" panose="00000700000000000000"/>
      <p:regular r:id="rId22"/>
    </p:embeddedFont>
    <p:embeddedFont>
      <p:font typeface="Open Sauce Heavy" charset="1" panose="00000A00000000000000"/>
      <p:regular r:id="rId23"/>
    </p:embeddedFont>
    <p:embeddedFont>
      <p:font typeface="Open Sauce Heavy Italics" charset="1" panose="00000A00000000000000"/>
      <p:regular r:id="rId24"/>
    </p:embeddedFont>
    <p:embeddedFont>
      <p:font typeface="Inter" charset="1" panose="020B0502030000000004"/>
      <p:regular r:id="rId25"/>
    </p:embeddedFont>
    <p:embeddedFont>
      <p:font typeface="Inter Bold" charset="1" panose="020B0802030000000004"/>
      <p:regular r:id="rId26"/>
    </p:embeddedFont>
    <p:embeddedFont>
      <p:font typeface="Inter Italics" charset="1" panose="020B0502030000000004"/>
      <p:regular r:id="rId27"/>
    </p:embeddedFont>
    <p:embeddedFont>
      <p:font typeface="Inter Bold Italics" charset="1" panose="020B0802030000000004"/>
      <p:regular r:id="rId28"/>
    </p:embeddedFont>
    <p:embeddedFont>
      <p:font typeface="Inter Thin" charset="1" panose="020B0A02050000000004"/>
      <p:regular r:id="rId29"/>
    </p:embeddedFont>
    <p:embeddedFont>
      <p:font typeface="Inter Thin Italics" charset="1" panose="020B0A02050000000004"/>
      <p:regular r:id="rId30"/>
    </p:embeddedFont>
    <p:embeddedFont>
      <p:font typeface="Inter Extra-Light" charset="1" panose="02000503000000020004"/>
      <p:regular r:id="rId31"/>
    </p:embeddedFont>
    <p:embeddedFont>
      <p:font typeface="Inter Light" charset="1" panose="02000503000000020004"/>
      <p:regular r:id="rId32"/>
    </p:embeddedFont>
    <p:embeddedFont>
      <p:font typeface="Inter Medium" charset="1" panose="02000503000000020004"/>
      <p:regular r:id="rId33"/>
    </p:embeddedFont>
    <p:embeddedFont>
      <p:font typeface="Inter Semi-Bold" charset="1" panose="02000503000000020004"/>
      <p:regular r:id="rId34"/>
    </p:embeddedFont>
    <p:embeddedFont>
      <p:font typeface="Inter Ultra-Bold" charset="1" panose="02000503000000020004"/>
      <p:regular r:id="rId35"/>
    </p:embeddedFont>
    <p:embeddedFont>
      <p:font typeface="Inter Heavy" charset="1" panose="02000503000000020004"/>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24" Target="fonts/font24.fntdata" Type="http://schemas.openxmlformats.org/officeDocument/2006/relationships/font"/><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slides/slide1.xml" Type="http://schemas.openxmlformats.org/officeDocument/2006/relationships/slide"/><Relationship Id="rId38" Target="slides/slide2.xml" Type="http://schemas.openxmlformats.org/officeDocument/2006/relationships/slide"/><Relationship Id="rId39" Target="slides/slide3.xml" Type="http://schemas.openxmlformats.org/officeDocument/2006/relationships/slide"/><Relationship Id="rId4" Target="theme/theme1.xml" Type="http://schemas.openxmlformats.org/officeDocument/2006/relationships/theme"/><Relationship Id="rId40" Target="slides/slide4.xml" Type="http://schemas.openxmlformats.org/officeDocument/2006/relationships/slide"/><Relationship Id="rId41" Target="slides/slide5.xml" Type="http://schemas.openxmlformats.org/officeDocument/2006/relationships/slide"/><Relationship Id="rId42" Target="slides/slide6.xml" Type="http://schemas.openxmlformats.org/officeDocument/2006/relationships/slide"/><Relationship Id="rId43" Target="slides/slide7.xml" Type="http://schemas.openxmlformats.org/officeDocument/2006/relationships/slide"/><Relationship Id="rId44" Target="slides/slide8.xml" Type="http://schemas.openxmlformats.org/officeDocument/2006/relationships/slide"/><Relationship Id="rId45" Target="slides/slide9.xml" Type="http://schemas.openxmlformats.org/officeDocument/2006/relationships/slide"/><Relationship Id="rId46" Target="slides/slide10.xml" Type="http://schemas.openxmlformats.org/officeDocument/2006/relationships/slide"/><Relationship Id="rId47" Target="slides/slide11.xml" Type="http://schemas.openxmlformats.org/officeDocument/2006/relationships/slide"/><Relationship Id="rId48" Target="slides/slide12.xml" Type="http://schemas.openxmlformats.org/officeDocument/2006/relationships/slide"/><Relationship Id="rId49" Target="slides/slide13.xml" Type="http://schemas.openxmlformats.org/officeDocument/2006/relationships/slide"/><Relationship Id="rId5" Target="tableStyles.xml" Type="http://schemas.openxmlformats.org/officeDocument/2006/relationships/tableStyles"/><Relationship Id="rId50" Target="slides/slide14.xml" Type="http://schemas.openxmlformats.org/officeDocument/2006/relationships/slide"/><Relationship Id="rId51" Target="slides/slide15.xml" Type="http://schemas.openxmlformats.org/officeDocument/2006/relationships/slide"/><Relationship Id="rId52" Target="slides/slide16.xml" Type="http://schemas.openxmlformats.org/officeDocument/2006/relationships/slide"/><Relationship Id="rId53" Target="slides/slide17.xml" Type="http://schemas.openxmlformats.org/officeDocument/2006/relationships/slide"/><Relationship Id="rId54" Target="slides/slide18.xml" Type="http://schemas.openxmlformats.org/officeDocument/2006/relationships/slide"/><Relationship Id="rId55" Target="slides/slide19.xml" Type="http://schemas.openxmlformats.org/officeDocument/2006/relationships/slide"/><Relationship Id="rId56" Target="slides/slide20.xml" Type="http://schemas.openxmlformats.org/officeDocument/2006/relationships/slide"/><Relationship Id="rId57" Target="slides/slide21.xml" Type="http://schemas.openxmlformats.org/officeDocument/2006/relationships/slide"/><Relationship Id="rId58" Target="slides/slide22.xml" Type="http://schemas.openxmlformats.org/officeDocument/2006/relationships/slide"/><Relationship Id="rId59" Target="slides/slide23.xml" Type="http://schemas.openxmlformats.org/officeDocument/2006/relationships/slide"/><Relationship Id="rId6" Target="fonts/font6.fntdata" Type="http://schemas.openxmlformats.org/officeDocument/2006/relationships/font"/><Relationship Id="rId60" Target="slides/slide24.xml" Type="http://schemas.openxmlformats.org/officeDocument/2006/relationships/slide"/><Relationship Id="rId61" Target="slides/slide25.xml" Type="http://schemas.openxmlformats.org/officeDocument/2006/relationships/slide"/><Relationship Id="rId62" Target="slides/slide26.xml" Type="http://schemas.openxmlformats.org/officeDocument/2006/relationships/slide"/><Relationship Id="rId63" Target="slides/slide27.xml" Type="http://schemas.openxmlformats.org/officeDocument/2006/relationships/slide"/><Relationship Id="rId64" Target="slides/slide28.xml" Type="http://schemas.openxmlformats.org/officeDocument/2006/relationships/slide"/><Relationship Id="rId65" Target="slides/slide29.xml" Type="http://schemas.openxmlformats.org/officeDocument/2006/relationships/slide"/><Relationship Id="rId66" Target="slides/slide30.xml" Type="http://schemas.openxmlformats.org/officeDocument/2006/relationships/slide"/><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pn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pn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0000"/>
        </a:solidFill>
      </p:bgPr>
    </p:bg>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553" b="0"/>
            </a:stretch>
          </a:blipFill>
        </p:spPr>
      </p:sp>
      <p:sp>
        <p:nvSpPr>
          <p:cNvPr name="TextBox 3" id="3"/>
          <p:cNvSpPr txBox="true"/>
          <p:nvPr/>
        </p:nvSpPr>
        <p:spPr>
          <a:xfrm rot="0">
            <a:off x="8449786" y="618162"/>
            <a:ext cx="8809514" cy="1657534"/>
          </a:xfrm>
          <a:prstGeom prst="rect">
            <a:avLst/>
          </a:prstGeom>
        </p:spPr>
        <p:txBody>
          <a:bodyPr anchor="t" rtlCol="false" tIns="0" lIns="0" bIns="0" rIns="0">
            <a:spAutoFit/>
          </a:bodyPr>
          <a:lstStyle/>
          <a:p>
            <a:pPr algn="ctr" marL="0" indent="0" lvl="0">
              <a:lnSpc>
                <a:spcPts val="6492"/>
              </a:lnSpc>
            </a:pPr>
            <a:r>
              <a:rPr lang="en-US" sz="5849" spc="-152">
                <a:solidFill>
                  <a:srgbClr val="F1EDE3"/>
                </a:solidFill>
                <a:latin typeface="Libre Baskerville"/>
              </a:rPr>
              <a:t>Laem Sak Tourism Community Krabi</a:t>
            </a:r>
          </a:p>
        </p:txBody>
      </p:sp>
    </p:spTree>
  </p:cSld>
  <p:clrMapOvr>
    <a:masterClrMapping/>
  </p:clrMapOvr>
</p:sld>
</file>

<file path=ppt/slides/slide10.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1521441"/>
            <a:ext cx="10584794" cy="7091719"/>
          </a:xfrm>
          <a:prstGeom prst="rect">
            <a:avLst/>
          </a:prstGeom>
        </p:spPr>
        <p:txBody>
          <a:bodyPr anchor="t" rtlCol="false" tIns="0" lIns="0" bIns="0" rIns="0">
            <a:spAutoFit/>
          </a:bodyPr>
          <a:lstStyle/>
          <a:p>
            <a:pPr marL="0" indent="0" lvl="0">
              <a:lnSpc>
                <a:spcPts val="11267"/>
              </a:lnSpc>
            </a:pPr>
            <a:r>
              <a:rPr lang="en-US" sz="8048" spc="-209">
                <a:solidFill>
                  <a:srgbClr val="E4D8BC"/>
                </a:solidFill>
                <a:latin typeface="Libre Baskerville"/>
              </a:rPr>
              <a:t>The identities of Muslim and Baba Yaya communities are reflected through the costumes.</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845074"/>
            <a:ext cx="10584794" cy="8415877"/>
          </a:xfrm>
          <a:prstGeom prst="rect">
            <a:avLst/>
          </a:prstGeom>
        </p:spPr>
        <p:txBody>
          <a:bodyPr anchor="t" rtlCol="false" tIns="0" lIns="0" bIns="0" rIns="0">
            <a:spAutoFit/>
          </a:bodyPr>
          <a:lstStyle/>
          <a:p>
            <a:pPr marL="0" indent="0" lvl="0">
              <a:lnSpc>
                <a:spcPts val="13357"/>
              </a:lnSpc>
            </a:pPr>
            <a:r>
              <a:rPr lang="en-US" sz="9541" spc="-248">
                <a:solidFill>
                  <a:srgbClr val="E4D8BC"/>
                </a:solidFill>
                <a:latin typeface="Libre Baskerville"/>
              </a:rPr>
              <a:t>All of the different types of food and desserts also show Baba Yaya’s identity.</a:t>
            </a:r>
          </a:p>
        </p:txBody>
      </p:sp>
    </p:spTree>
  </p:cSld>
  <p:clrMapOvr>
    <a:masterClrMapping/>
  </p:clrMapOvr>
</p:sld>
</file>

<file path=ppt/slides/slide12.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946947"/>
            <a:ext cx="10584794" cy="8240706"/>
          </a:xfrm>
          <a:prstGeom prst="rect">
            <a:avLst/>
          </a:prstGeom>
        </p:spPr>
        <p:txBody>
          <a:bodyPr anchor="t" rtlCol="false" tIns="0" lIns="0" bIns="0" rIns="0">
            <a:spAutoFit/>
          </a:bodyPr>
          <a:lstStyle/>
          <a:p>
            <a:pPr marL="0" indent="0" lvl="0">
              <a:lnSpc>
                <a:spcPts val="10937"/>
              </a:lnSpc>
            </a:pPr>
            <a:r>
              <a:rPr lang="en-US" sz="7812" spc="-203">
                <a:solidFill>
                  <a:srgbClr val="E4D8BC"/>
                </a:solidFill>
                <a:latin typeface="Libre Baskerville"/>
              </a:rPr>
              <a:t>Another factor which indicates Baba Yaya’s unique culture is its Chino-Portugual architectural buildings.</a:t>
            </a:r>
          </a:p>
        </p:txBody>
      </p:sp>
    </p:spTree>
  </p:cSld>
  <p:clrMapOvr>
    <a:masterClrMapping/>
  </p:clrMapOvr>
</p:sld>
</file>

<file path=ppt/slides/slide13.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2148730" y="2860675"/>
            <a:ext cx="5122944" cy="873919"/>
          </a:xfrm>
          <a:prstGeom prst="rect">
            <a:avLst/>
          </a:prstGeom>
        </p:spPr>
        <p:txBody>
          <a:bodyPr anchor="t" rtlCol="false" tIns="0" lIns="0" bIns="0" rIns="0">
            <a:spAutoFit/>
          </a:bodyPr>
          <a:lstStyle/>
          <a:p>
            <a:pPr marL="0" indent="0" lvl="0">
              <a:lnSpc>
                <a:spcPts val="6693"/>
              </a:lnSpc>
            </a:pPr>
            <a:r>
              <a:rPr lang="en-US" sz="6375" spc="-165">
                <a:solidFill>
                  <a:srgbClr val="FFFFFF"/>
                </a:solidFill>
                <a:latin typeface="Libre Baskerville"/>
              </a:rPr>
              <a:t>ACTIVITIES</a:t>
            </a:r>
          </a:p>
        </p:txBody>
      </p:sp>
      <p:sp>
        <p:nvSpPr>
          <p:cNvPr name="TextBox 3" id="3"/>
          <p:cNvSpPr txBox="true"/>
          <p:nvPr/>
        </p:nvSpPr>
        <p:spPr>
          <a:xfrm rot="0">
            <a:off x="9245918" y="2717800"/>
            <a:ext cx="6875669" cy="6273006"/>
          </a:xfrm>
          <a:prstGeom prst="rect">
            <a:avLst/>
          </a:prstGeom>
        </p:spPr>
        <p:txBody>
          <a:bodyPr anchor="t" rtlCol="false" tIns="0" lIns="0" bIns="0" rIns="0">
            <a:spAutoFit/>
          </a:bodyPr>
          <a:lstStyle/>
          <a:p>
            <a:pPr marL="519509" indent="-259754" lvl="1">
              <a:lnSpc>
                <a:spcPts val="3368"/>
              </a:lnSpc>
              <a:buFont typeface="Arial"/>
              <a:buChar char="•"/>
            </a:pPr>
            <a:r>
              <a:rPr lang="en-US" sz="2406">
                <a:solidFill>
                  <a:srgbClr val="FFFFFF"/>
                </a:solidFill>
                <a:latin typeface="Inter"/>
              </a:rPr>
              <a:t>Take a kayak trip to explore mangrove forest.</a:t>
            </a:r>
          </a:p>
          <a:p>
            <a:pPr marL="519509" indent="-259754" lvl="1">
              <a:lnSpc>
                <a:spcPts val="3368"/>
              </a:lnSpc>
              <a:buFont typeface="Arial"/>
              <a:buChar char="•"/>
            </a:pPr>
            <a:r>
              <a:rPr lang="en-US" sz="2406">
                <a:solidFill>
                  <a:srgbClr val="FFFFFF"/>
                </a:solidFill>
                <a:latin typeface="Inter"/>
              </a:rPr>
              <a:t>Cruise around Ao Leuk Marine Park to explore fisherman way of life, fish and lobster farms.</a:t>
            </a:r>
          </a:p>
          <a:p>
            <a:pPr marL="519509" indent="-259754" lvl="1">
              <a:lnSpc>
                <a:spcPts val="3368"/>
              </a:lnSpc>
              <a:buFont typeface="Arial"/>
              <a:buChar char="•"/>
            </a:pPr>
            <a:r>
              <a:rPr lang="en-US" sz="2406">
                <a:solidFill>
                  <a:srgbClr val="FFFFFF"/>
                </a:solidFill>
                <a:latin typeface="Inter"/>
              </a:rPr>
              <a:t>Learn how to make shrimp paste and shrimp paste fried rice.</a:t>
            </a:r>
          </a:p>
          <a:p>
            <a:pPr marL="519509" indent="-259754" lvl="1">
              <a:lnSpc>
                <a:spcPts val="3368"/>
              </a:lnSpc>
              <a:buFont typeface="Arial"/>
              <a:buChar char="•"/>
            </a:pPr>
            <a:r>
              <a:rPr lang="en-US" sz="2406">
                <a:solidFill>
                  <a:srgbClr val="FFFFFF"/>
                </a:solidFill>
                <a:latin typeface="Inter"/>
              </a:rPr>
              <a:t>Plant orchids at Khao Chang Mob.</a:t>
            </a:r>
          </a:p>
          <a:p>
            <a:pPr marL="519509" indent="-259754" lvl="1">
              <a:lnSpc>
                <a:spcPts val="3368"/>
              </a:lnSpc>
              <a:buFont typeface="Arial"/>
              <a:buChar char="•"/>
            </a:pPr>
            <a:r>
              <a:rPr lang="en-US" sz="2406">
                <a:solidFill>
                  <a:srgbClr val="FFFFFF"/>
                </a:solidFill>
                <a:latin typeface="Inter"/>
              </a:rPr>
              <a:t>Learn how to make batik clothes.</a:t>
            </a:r>
          </a:p>
          <a:p>
            <a:pPr marL="519509" indent="-259754" lvl="1">
              <a:lnSpc>
                <a:spcPts val="3368"/>
              </a:lnSpc>
              <a:buFont typeface="Arial"/>
              <a:buChar char="•"/>
            </a:pPr>
            <a:r>
              <a:rPr lang="en-US" sz="2406">
                <a:solidFill>
                  <a:srgbClr val="FFFFFF"/>
                </a:solidFill>
                <a:latin typeface="Inter"/>
              </a:rPr>
              <a:t>Take a boat ride to explore prehistoric sea grapes.</a:t>
            </a:r>
          </a:p>
          <a:p>
            <a:pPr marL="519509" indent="-259754" lvl="1">
              <a:lnSpc>
                <a:spcPts val="3368"/>
              </a:lnSpc>
              <a:buFont typeface="Arial"/>
              <a:buChar char="•"/>
            </a:pPr>
            <a:r>
              <a:rPr lang="en-US" sz="2406">
                <a:solidFill>
                  <a:srgbClr val="FFFFFF"/>
                </a:solidFill>
                <a:latin typeface="Inter"/>
              </a:rPr>
              <a:t>Experience the fisherman’s life and how to plant sea grapes.</a:t>
            </a:r>
          </a:p>
          <a:p>
            <a:pPr marL="519509" indent="-259754" lvl="1">
              <a:lnSpc>
                <a:spcPts val="3368"/>
              </a:lnSpc>
              <a:buFont typeface="Arial"/>
              <a:buChar char="•"/>
            </a:pPr>
            <a:r>
              <a:rPr lang="en-US" sz="2406">
                <a:solidFill>
                  <a:srgbClr val="FFFFFF"/>
                </a:solidFill>
                <a:latin typeface="Inter"/>
              </a:rPr>
              <a:t>Learn how to make desserts from local ingredients: coconuts and nipa palm leaves.</a:t>
            </a:r>
          </a:p>
        </p:txBody>
      </p:sp>
    </p:spTree>
  </p:cSld>
  <p:clrMapOvr>
    <a:masterClrMapping/>
  </p:clrMapOvr>
</p:sld>
</file>

<file path=ppt/slides/slide14.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3067682"/>
            <a:ext cx="10584794" cy="3932560"/>
          </a:xfrm>
          <a:prstGeom prst="rect">
            <a:avLst/>
          </a:prstGeom>
        </p:spPr>
        <p:txBody>
          <a:bodyPr anchor="t" rtlCol="false" tIns="0" lIns="0" bIns="0" rIns="0">
            <a:spAutoFit/>
          </a:bodyPr>
          <a:lstStyle/>
          <a:p>
            <a:pPr marL="0" indent="0" lvl="0">
              <a:lnSpc>
                <a:spcPts val="15819"/>
              </a:lnSpc>
            </a:pPr>
            <a:r>
              <a:rPr lang="en-US" sz="11299" spc="-293">
                <a:solidFill>
                  <a:srgbClr val="E4D8BC"/>
                </a:solidFill>
                <a:latin typeface="Libre Baskerville"/>
              </a:rPr>
              <a:t>Program 3 Days 2 Nights</a:t>
            </a:r>
          </a:p>
        </p:txBody>
      </p:sp>
    </p:spTree>
  </p:cSld>
  <p:clrMapOvr>
    <a:masterClrMapping/>
  </p:clrMapOvr>
</p:sld>
</file>

<file path=ppt/slides/slide15.xml><?xml version="1.0" encoding="utf-8"?>
<p:sld xmlns:p="http://schemas.openxmlformats.org/presentationml/2006/main" xmlns:a="http://schemas.openxmlformats.org/drawingml/2006/main">
  <p:cSld>
    <p:bg>
      <p:bgPr>
        <a:solidFill>
          <a:srgbClr val="F1EDE3"/>
        </a:solidFill>
      </p:bgPr>
    </p:bg>
    <p:spTree>
      <p:nvGrpSpPr>
        <p:cNvPr id="1" name=""/>
        <p:cNvGrpSpPr/>
        <p:nvPr/>
      </p:nvGrpSpPr>
      <p:grpSpPr>
        <a:xfrm>
          <a:off x="0" y="0"/>
          <a:ext cx="0" cy="0"/>
          <a:chOff x="0" y="0"/>
          <a:chExt cx="0" cy="0"/>
        </a:xfrm>
      </p:grpSpPr>
      <p:graphicFrame>
        <p:nvGraphicFramePr>
          <p:cNvPr name="Table 2" id="2"/>
          <p:cNvGraphicFramePr>
            <a:graphicFrameLocks noGrp="true"/>
          </p:cNvGraphicFramePr>
          <p:nvPr/>
        </p:nvGraphicFramePr>
        <p:xfrm>
          <a:off x="1028700" y="1028700"/>
          <a:ext cx="16230600" cy="22298025"/>
        </p:xfrm>
        <a:graphic>
          <a:graphicData uri="http://schemas.openxmlformats.org/drawingml/2006/table">
            <a:tbl>
              <a:tblPr/>
              <a:tblGrid>
                <a:gridCol w="8115300"/>
                <a:gridCol w="8115300"/>
              </a:tblGrid>
              <a:tr h="801469">
                <a:tc gridSpan="2">
                  <a:txBody>
                    <a:bodyPr anchor="t" rtlCol="false"/>
                    <a:lstStyle/>
                    <a:p>
                      <a:pPr algn="ctr">
                        <a:lnSpc>
                          <a:spcPts val="3417"/>
                        </a:lnSpc>
                        <a:defRPr/>
                      </a:pPr>
                      <a:r>
                        <a:rPr lang="en-US" sz="2441">
                          <a:solidFill>
                            <a:srgbClr val="263D2A"/>
                          </a:solidFill>
                          <a:latin typeface="Inter Bold"/>
                        </a:rPr>
                        <a:t>Day 1: Bangkok – Don Mueang International Airport – Krabi International Airport – Laem Sak Community</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ACB6A6"/>
                    </a:solidFill>
                  </a:tcPr>
                </a:tc>
                <a:tc hMerge="true">
                  <a:txBody>
                    <a:bodyPr anchor="t" rtlCol="false"/>
                    <a:lstStyle/>
                    <a:p>
                      <a:pPr algn="ctr">
                        <a:lnSpc>
                          <a:spcPts val="3417"/>
                        </a:lnSpc>
                        <a:defRPr/>
                      </a:pPr>
                      <a:r>
                        <a:rPr lang="en-US" sz="2441">
                          <a:solidFill>
                            <a:srgbClr val="263D2A"/>
                          </a:solidFill>
                          <a:latin typeface="Inter Bold"/>
                        </a:rPr>
                        <a:t>Day 1: Bangkok – Don Mueang International Airport – Krabi International Airport – Laem Sak Community</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ACB6A6"/>
                    </a:solidFill>
                  </a:tcPr>
                </a:tc>
              </a:tr>
              <a:tr h="896882">
                <a:tc>
                  <a:txBody>
                    <a:bodyPr anchor="t" rtlCol="false"/>
                    <a:lstStyle/>
                    <a:p>
                      <a:pPr algn="ctr">
                        <a:lnSpc>
                          <a:spcPts val="2441"/>
                        </a:lnSpc>
                        <a:defRPr/>
                      </a:pPr>
                      <a:r>
                        <a:rPr lang="en-US" sz="1743">
                          <a:solidFill>
                            <a:srgbClr val="000000"/>
                          </a:solidFill>
                          <a:latin typeface="Open Sauce Bold"/>
                        </a:rPr>
                        <a:t>6.30 am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Meet at the Thai Airways check-in counters at Don Mueang International Airport, Bangkok.</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a:txBody>
                    <a:bodyPr anchor="t" rtlCol="false"/>
                    <a:lstStyle/>
                    <a:p>
                      <a:pPr algn="ctr">
                        <a:lnSpc>
                          <a:spcPts val="2441"/>
                        </a:lnSpc>
                        <a:defRPr/>
                      </a:pPr>
                      <a:r>
                        <a:rPr lang="en-US" sz="1743">
                          <a:solidFill>
                            <a:srgbClr val="000000"/>
                          </a:solidFill>
                          <a:latin typeface="Open Sauce Bold"/>
                        </a:rPr>
                        <a:t>8.00 am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Board flight TG 241 (BKK-KVB) to Krabi.</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896882">
                <a:tc>
                  <a:txBody>
                    <a:bodyPr anchor="t" rtlCol="false"/>
                    <a:lstStyle/>
                    <a:p>
                      <a:pPr algn="ctr">
                        <a:lnSpc>
                          <a:spcPts val="2441"/>
                        </a:lnSpc>
                        <a:defRPr/>
                      </a:pPr>
                      <a:r>
                        <a:rPr lang="en-US" sz="1743">
                          <a:solidFill>
                            <a:srgbClr val="000000"/>
                          </a:solidFill>
                          <a:latin typeface="Open Sauce Bold"/>
                        </a:rPr>
                        <a:t>9.20 am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Arrive at Krabi International Airport, with a van taking you on to Laem Sak Community.</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896882">
                <a:tc>
                  <a:txBody>
                    <a:bodyPr anchor="t" rtlCol="false"/>
                    <a:lstStyle/>
                    <a:p>
                      <a:pPr algn="ctr">
                        <a:lnSpc>
                          <a:spcPts val="2441"/>
                        </a:lnSpc>
                        <a:defRPr/>
                      </a:pPr>
                      <a:r>
                        <a:rPr lang="en-US" sz="1743">
                          <a:solidFill>
                            <a:srgbClr val="000000"/>
                          </a:solidFill>
                          <a:latin typeface="Open Sauce Bold"/>
                        </a:rPr>
                        <a:t>10.30 am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Arrive at Laem Sak Community, with a ‘Baba’-style Thai cooking class before you sit down for lunch.</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1202204">
                <a:tc>
                  <a:txBody>
                    <a:bodyPr anchor="t" rtlCol="false"/>
                    <a:lstStyle/>
                    <a:p>
                      <a:pPr algn="ctr">
                        <a:lnSpc>
                          <a:spcPts val="2441"/>
                        </a:lnSpc>
                        <a:defRPr/>
                      </a:pPr>
                      <a:r>
                        <a:rPr lang="en-US" sz="1743">
                          <a:solidFill>
                            <a:srgbClr val="000000"/>
                          </a:solidFill>
                          <a:latin typeface="Open Sauce Bold"/>
                        </a:rPr>
                        <a:t>Afternoon</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a:rPr>
                        <a:t>Further activities include:</a:t>
                      </a:r>
                      <a:endParaRPr lang="en-US" sz="1100"/>
                    </a:p>
                    <a:p>
                      <a:pPr algn="ctr">
                        <a:lnSpc>
                          <a:spcPts val="2441"/>
                        </a:lnSpc>
                      </a:pPr>
                      <a:r>
                        <a:rPr lang="en-US" sz="1743">
                          <a:solidFill>
                            <a:srgbClr val="000000"/>
                          </a:solidFill>
                          <a:latin typeface="Open Sauce"/>
                        </a:rPr>
                        <a:t>Painting traditional batik cloth.</a:t>
                      </a:r>
                    </a:p>
                    <a:p>
                      <a:pPr algn="ctr">
                        <a:lnSpc>
                          <a:spcPts val="2441"/>
                        </a:lnSpc>
                      </a:pPr>
                      <a:r>
                        <a:rPr lang="en-US" sz="1743">
                          <a:solidFill>
                            <a:srgbClr val="000000"/>
                          </a:solidFill>
                          <a:latin typeface="Open Sauce"/>
                        </a:rPr>
                        <a:t>Making a bag from batik.</a:t>
                      </a:r>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rowSpan="2">
                  <a:txBody>
                    <a:bodyPr anchor="t" rtlCol="false"/>
                    <a:lstStyle/>
                    <a:p>
                      <a:pPr algn="ctr">
                        <a:lnSpc>
                          <a:spcPts val="2441"/>
                        </a:lnSpc>
                        <a:defRPr/>
                      </a:pPr>
                      <a:r>
                        <a:rPr lang="en-US" sz="1743">
                          <a:solidFill>
                            <a:srgbClr val="000000"/>
                          </a:solidFill>
                          <a:latin typeface="Open Sauce Bold"/>
                        </a:rPr>
                        <a:t>Evening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Dinner and leisure time.</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vMerge="true">
                  <a:txBody>
                    <a:bodyPr anchor="t" rtlCol="false"/>
                    <a:lstStyle/>
                    <a:p>
                      <a:pPr algn="ctr">
                        <a:lnSpc>
                          <a:spcPts val="2441"/>
                        </a:lnSpc>
                        <a:defRPr/>
                      </a:pPr>
                      <a:r>
                        <a:rPr lang="en-US" sz="1743">
                          <a:solidFill>
                            <a:srgbClr val="000000"/>
                          </a:solidFill>
                          <a:latin typeface="Open Sauce Bold"/>
                        </a:rPr>
                        <a:t>Evening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Rest at Bulan Anda Baba Resort or accommodation of a similar quality.</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801469">
                <a:tc gridSpan="2">
                  <a:txBody>
                    <a:bodyPr anchor="t" rtlCol="false"/>
                    <a:lstStyle/>
                    <a:p>
                      <a:pPr algn="ctr">
                        <a:lnSpc>
                          <a:spcPts val="3417"/>
                        </a:lnSpc>
                        <a:defRPr/>
                      </a:pPr>
                      <a:r>
                        <a:rPr lang="en-US" sz="2441">
                          <a:solidFill>
                            <a:srgbClr val="263D2A"/>
                          </a:solidFill>
                          <a:latin typeface="Inter Bold"/>
                        </a:rPr>
                        <a:t>Day 2: Laem Sak Community</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ACB6A6"/>
                    </a:solidFill>
                  </a:tcPr>
                </a:tc>
                <a:tc hMerge="true">
                  <a:txBody>
                    <a:bodyPr anchor="t" rtlCol="false"/>
                    <a:lstStyle/>
                    <a:p>
                      <a:pPr algn="ctr">
                        <a:lnSpc>
                          <a:spcPts val="3417"/>
                        </a:lnSpc>
                        <a:defRPr/>
                      </a:pPr>
                      <a:r>
                        <a:rPr lang="en-US" sz="2441">
                          <a:solidFill>
                            <a:srgbClr val="263D2A"/>
                          </a:solidFill>
                          <a:latin typeface="Inter Bold"/>
                        </a:rPr>
                        <a:t>Day 2: Laem Sak Community</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ACB6A6"/>
                    </a:solidFill>
                  </a:tcPr>
                </a:tc>
              </a:tr>
              <a:tr h="591561">
                <a:tc rowSpan="2">
                  <a:txBody>
                    <a:bodyPr anchor="t" rtlCol="false"/>
                    <a:lstStyle/>
                    <a:p>
                      <a:pPr algn="ctr">
                        <a:lnSpc>
                          <a:spcPts val="2441"/>
                        </a:lnSpc>
                        <a:defRPr/>
                      </a:pPr>
                      <a:r>
                        <a:rPr lang="en-US" sz="1743">
                          <a:solidFill>
                            <a:srgbClr val="000000"/>
                          </a:solidFill>
                          <a:latin typeface="Open Sauce Bold"/>
                        </a:rPr>
                        <a:t>Morning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Wake up to one of the most beautiful sunrises in Thailand.</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2423491">
                <a:tc vMerge="true">
                  <a:txBody>
                    <a:bodyPr anchor="t" rtlCol="false"/>
                    <a:lstStyle/>
                    <a:p>
                      <a:pPr algn="ctr">
                        <a:lnSpc>
                          <a:spcPts val="2441"/>
                        </a:lnSpc>
                        <a:defRPr/>
                      </a:pPr>
                      <a:r>
                        <a:rPr lang="en-US" sz="1743">
                          <a:solidFill>
                            <a:srgbClr val="000000"/>
                          </a:solidFill>
                          <a:latin typeface="Open Sauce Bold"/>
                        </a:rPr>
                        <a:t>Morning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a:rPr>
                        <a:t>Enjoy a traditional breakfast before joining the morning’s activities at Laem Sak Community, which include:</a:t>
                      </a:r>
                      <a:endParaRPr lang="en-US" sz="1100"/>
                    </a:p>
                    <a:p>
                      <a:pPr algn="ctr">
                        <a:lnSpc>
                          <a:spcPts val="2441"/>
                        </a:lnSpc>
                      </a:pPr>
                      <a:r>
                        <a:rPr lang="en-US" sz="1743">
                          <a:solidFill>
                            <a:srgbClr val="000000"/>
                          </a:solidFill>
                          <a:latin typeface="Open Sauce"/>
                        </a:rPr>
                        <a:t>Taking a kayak trip to explore the mangrove forest.</a:t>
                      </a:r>
                    </a:p>
                    <a:p>
                      <a:pPr algn="ctr">
                        <a:lnSpc>
                          <a:spcPts val="2441"/>
                        </a:lnSpc>
                      </a:pPr>
                      <a:r>
                        <a:rPr lang="en-US" sz="1743">
                          <a:solidFill>
                            <a:srgbClr val="000000"/>
                          </a:solidFill>
                          <a:latin typeface="Open Sauce"/>
                        </a:rPr>
                        <a:t>Going on a boat ride to explore prehistoric cave paintings.</a:t>
                      </a:r>
                    </a:p>
                    <a:p>
                      <a:pPr algn="ctr">
                        <a:lnSpc>
                          <a:spcPts val="2441"/>
                        </a:lnSpc>
                      </a:pPr>
                      <a:r>
                        <a:rPr lang="en-US" sz="1743">
                          <a:solidFill>
                            <a:srgbClr val="000000"/>
                          </a:solidFill>
                          <a:latin typeface="Open Sauce"/>
                        </a:rPr>
                        <a:t>Experiencing the fisherman’s way of life.</a:t>
                      </a:r>
                    </a:p>
                    <a:p>
                      <a:pPr algn="ctr">
                        <a:lnSpc>
                          <a:spcPts val="2441"/>
                        </a:lnSpc>
                      </a:pPr>
                      <a:r>
                        <a:rPr lang="en-US" sz="1743">
                          <a:solidFill>
                            <a:srgbClr val="000000"/>
                          </a:solidFill>
                          <a:latin typeface="Open Sauce"/>
                        </a:rPr>
                        <a:t>Visiting the Green Caviar Seaweed Farm.</a:t>
                      </a:r>
                    </a:p>
                    <a:p>
                      <a:pPr algn="ctr">
                        <a:lnSpc>
                          <a:spcPts val="2441"/>
                        </a:lnSpc>
                      </a:pPr>
                      <a:r>
                        <a:rPr lang="en-US" sz="1743">
                          <a:solidFill>
                            <a:srgbClr val="000000"/>
                          </a:solidFill>
                          <a:latin typeface="Open Sauce"/>
                        </a:rPr>
                        <a:t>Lunch: shrimp paste-fried rice and fruit juice.</a:t>
                      </a:r>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a:txBody>
                    <a:bodyPr anchor="t" rtlCol="false"/>
                    <a:lstStyle/>
                    <a:p>
                      <a:pPr algn="ctr">
                        <a:lnSpc>
                          <a:spcPts val="2441"/>
                        </a:lnSpc>
                        <a:defRPr/>
                      </a:pPr>
                      <a:r>
                        <a:rPr lang="en-US" sz="1743">
                          <a:solidFill>
                            <a:srgbClr val="000000"/>
                          </a:solidFill>
                          <a:latin typeface="Open Sauce Bold"/>
                        </a:rPr>
                        <a:t>Afternoon</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Leisure time.</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1202204">
                <a:tc>
                  <a:txBody>
                    <a:bodyPr anchor="t" rtlCol="false"/>
                    <a:lstStyle/>
                    <a:p>
                      <a:pPr algn="ctr">
                        <a:lnSpc>
                          <a:spcPts val="2441"/>
                        </a:lnSpc>
                        <a:defRPr/>
                      </a:pPr>
                      <a:r>
                        <a:rPr lang="en-US" sz="1743">
                          <a:solidFill>
                            <a:srgbClr val="000000"/>
                          </a:solidFill>
                          <a:latin typeface="Open Sauce Bold"/>
                        </a:rPr>
                        <a:t>3.00 pm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After a brief rest, try some activities at Laem Sak Community, including a cooking class in which you’ll learn how to make the local dessert Khanom Chak Chai.</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rowSpan="2">
                  <a:txBody>
                    <a:bodyPr anchor="t" rtlCol="false"/>
                    <a:lstStyle/>
                    <a:p>
                      <a:pPr algn="ctr">
                        <a:lnSpc>
                          <a:spcPts val="2441"/>
                        </a:lnSpc>
                        <a:defRPr/>
                      </a:pPr>
                      <a:r>
                        <a:rPr lang="en-US" sz="1743">
                          <a:solidFill>
                            <a:srgbClr val="000000"/>
                          </a:solidFill>
                          <a:latin typeface="Open Sauce Bold"/>
                        </a:rPr>
                        <a:t>Evening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Dinner and leisure time.</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vMerge="true">
                  <a:txBody>
                    <a:bodyPr anchor="t" rtlCol="false"/>
                    <a:lstStyle/>
                    <a:p>
                      <a:pPr algn="ctr">
                        <a:lnSpc>
                          <a:spcPts val="2441"/>
                        </a:lnSpc>
                        <a:defRPr/>
                      </a:pPr>
                      <a:r>
                        <a:rPr lang="en-US" sz="1743">
                          <a:solidFill>
                            <a:srgbClr val="000000"/>
                          </a:solidFill>
                          <a:latin typeface="Open Sauce Bold"/>
                        </a:rPr>
                        <a:t>Evening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Rest at Bulan Anda Baba Resort or accommodation of a similar quality.</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1230828">
                <a:tc gridSpan="2">
                  <a:txBody>
                    <a:bodyPr anchor="t" rtlCol="false"/>
                    <a:lstStyle/>
                    <a:p>
                      <a:pPr algn="ctr">
                        <a:lnSpc>
                          <a:spcPts val="3417"/>
                        </a:lnSpc>
                        <a:defRPr/>
                      </a:pPr>
                      <a:r>
                        <a:rPr lang="en-US" sz="2441">
                          <a:solidFill>
                            <a:srgbClr val="263D2A"/>
                          </a:solidFill>
                          <a:latin typeface="Inter Bold"/>
                        </a:rPr>
                        <a:t>Day 3: Laem Sak Community – Tha Pom Klong Song Nam – Wat Tham Suea – Krabi International Airport – Suvarnabhumi International Airport – Bangkok</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ACB6A6"/>
                    </a:solidFill>
                  </a:tcPr>
                </a:tc>
                <a:tc hMerge="true">
                  <a:txBody>
                    <a:bodyPr anchor="t" rtlCol="false"/>
                    <a:lstStyle/>
                    <a:p>
                      <a:pPr algn="ctr">
                        <a:lnSpc>
                          <a:spcPts val="3417"/>
                        </a:lnSpc>
                        <a:defRPr/>
                      </a:pPr>
                      <a:r>
                        <a:rPr lang="en-US" sz="2441">
                          <a:solidFill>
                            <a:srgbClr val="263D2A"/>
                          </a:solidFill>
                          <a:latin typeface="Inter Bold"/>
                        </a:rPr>
                        <a:t>Day 3: Laem Sak Community – Tha Pom Klong Song Nam – Wat Tham Suea – Krabi International Airport – Suvarnabhumi International Airport – Bangkok</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ACB6A6"/>
                    </a:solidFill>
                  </a:tcPr>
                </a:tc>
              </a:tr>
              <a:tr h="591561">
                <a:tc rowSpan="2">
                  <a:txBody>
                    <a:bodyPr anchor="t" rtlCol="false"/>
                    <a:lstStyle/>
                    <a:p>
                      <a:pPr algn="ctr">
                        <a:lnSpc>
                          <a:spcPts val="2441"/>
                        </a:lnSpc>
                        <a:defRPr/>
                      </a:pPr>
                      <a:r>
                        <a:rPr lang="en-US" sz="1743">
                          <a:solidFill>
                            <a:srgbClr val="000000"/>
                          </a:solidFill>
                          <a:latin typeface="Open Sauce Bold"/>
                        </a:rPr>
                        <a:t>Morning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Breakfast.</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1507526">
                <a:tc vMerge="true">
                  <a:txBody>
                    <a:bodyPr anchor="t" rtlCol="false"/>
                    <a:lstStyle/>
                    <a:p>
                      <a:pPr algn="ctr">
                        <a:lnSpc>
                          <a:spcPts val="2441"/>
                        </a:lnSpc>
                        <a:defRPr/>
                      </a:pPr>
                      <a:r>
                        <a:rPr lang="en-US" sz="1743">
                          <a:solidFill>
                            <a:srgbClr val="000000"/>
                          </a:solidFill>
                          <a:latin typeface="Open Sauce Bold"/>
                        </a:rPr>
                        <a:t>Morning</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a:rPr>
                        <a:t>Take part in some morning activities at Laem Sak Community, such as</a:t>
                      </a:r>
                      <a:endParaRPr lang="en-US" sz="1100"/>
                    </a:p>
                    <a:p>
                      <a:pPr algn="ctr">
                        <a:lnSpc>
                          <a:spcPts val="2441"/>
                        </a:lnSpc>
                      </a:pPr>
                      <a:r>
                        <a:rPr lang="en-US" sz="1743">
                          <a:solidFill>
                            <a:srgbClr val="000000"/>
                          </a:solidFill>
                          <a:latin typeface="Open Sauce"/>
                        </a:rPr>
                        <a:t>CSR: Planting orchids.</a:t>
                      </a:r>
                    </a:p>
                    <a:p>
                      <a:pPr algn="ctr">
                        <a:lnSpc>
                          <a:spcPts val="2441"/>
                        </a:lnSpc>
                      </a:pPr>
                      <a:r>
                        <a:rPr lang="en-US" sz="1743">
                          <a:solidFill>
                            <a:srgbClr val="000000"/>
                          </a:solidFill>
                          <a:latin typeface="Open Sauce"/>
                        </a:rPr>
                        <a:t>CSR: Planting nipa palm trees.</a:t>
                      </a:r>
                    </a:p>
                    <a:p>
                      <a:pPr algn="ctr">
                        <a:lnSpc>
                          <a:spcPts val="2441"/>
                        </a:lnSpc>
                      </a:pPr>
                      <a:r>
                        <a:rPr lang="en-US" sz="1743">
                          <a:solidFill>
                            <a:srgbClr val="000000"/>
                          </a:solidFill>
                          <a:latin typeface="Open Sauce"/>
                        </a:rPr>
                        <a:t>Lunch (after morning activities)</a:t>
                      </a:r>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1202204">
                <a:tc rowSpan="2">
                  <a:txBody>
                    <a:bodyPr anchor="t" rtlCol="false"/>
                    <a:lstStyle/>
                    <a:p>
                      <a:pPr algn="ctr">
                        <a:lnSpc>
                          <a:spcPts val="2441"/>
                        </a:lnSpc>
                        <a:defRPr/>
                      </a:pPr>
                      <a:r>
                        <a:rPr lang="en-US" sz="1743">
                          <a:solidFill>
                            <a:srgbClr val="000000"/>
                          </a:solidFill>
                          <a:latin typeface="Open Sauce Bold"/>
                        </a:rPr>
                        <a:t>Afternoon</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Head to Tha Pom Klong Song Nam, which is famous for its clear blue water and green forest. The watershed is a natural pool on Chong Phra Kaew Mountain with a freshwater canal leading to the Andaman Sea.</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2423491">
                <a:tc vMerge="true">
                  <a:txBody>
                    <a:bodyPr anchor="t" rtlCol="false"/>
                    <a:lstStyle/>
                    <a:p>
                      <a:pPr algn="ctr">
                        <a:lnSpc>
                          <a:spcPts val="2441"/>
                        </a:lnSpc>
                        <a:defRPr/>
                      </a:pPr>
                      <a:r>
                        <a:rPr lang="en-US" sz="1743">
                          <a:solidFill>
                            <a:srgbClr val="000000"/>
                          </a:solidFill>
                          <a:latin typeface="Open Sauce Bold"/>
                        </a:rPr>
                        <a:t>Afternoon</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Travel to Wat Tham Suea temple, the name of which means “Tiger’s Cave Temple”, presumably because there used to be tigers living inside. They are long gone now, but visitors do get to see a tiger’s paw-shaped stone in this cave. In the past, a revered Buddhist monk was looking for a quiet place to practice the dharma, and subsequently discovered the cave. Many villagers started to come to pay respect to the monk inside the cave, which later became a temple.</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896882">
                <a:tc>
                  <a:txBody>
                    <a:bodyPr anchor="t" rtlCol="false"/>
                    <a:lstStyle/>
                    <a:p>
                      <a:pPr algn="ctr">
                        <a:lnSpc>
                          <a:spcPts val="2441"/>
                        </a:lnSpc>
                        <a:defRPr/>
                      </a:pPr>
                      <a:r>
                        <a:rPr lang="en-US" sz="1743">
                          <a:solidFill>
                            <a:srgbClr val="000000"/>
                          </a:solidFill>
                          <a:latin typeface="Open Sauce Bold"/>
                        </a:rPr>
                        <a:t>6.00 pm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Arrive at Krabi International Airport and contact the Thai Airways check-in counters.</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a:txBody>
                    <a:bodyPr anchor="t" rtlCol="false"/>
                    <a:lstStyle/>
                    <a:p>
                      <a:pPr algn="ctr">
                        <a:lnSpc>
                          <a:spcPts val="2441"/>
                        </a:lnSpc>
                        <a:defRPr/>
                      </a:pPr>
                      <a:r>
                        <a:rPr lang="en-US" sz="1743">
                          <a:solidFill>
                            <a:srgbClr val="000000"/>
                          </a:solidFill>
                          <a:latin typeface="Open Sauce Bold"/>
                        </a:rPr>
                        <a:t>7.20 pm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Board the flight TG250 (KBV-BKK) back to Bangkok.</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r h="591561">
                <a:tc>
                  <a:txBody>
                    <a:bodyPr anchor="t" rtlCol="false"/>
                    <a:lstStyle/>
                    <a:p>
                      <a:pPr algn="ctr">
                        <a:lnSpc>
                          <a:spcPts val="2441"/>
                        </a:lnSpc>
                        <a:defRPr/>
                      </a:pPr>
                      <a:r>
                        <a:rPr lang="en-US" sz="1743">
                          <a:solidFill>
                            <a:srgbClr val="000000"/>
                          </a:solidFill>
                          <a:latin typeface="Open Sauce Bold"/>
                        </a:rPr>
                        <a:t>8.40 pm</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c>
                  <a:txBody>
                    <a:bodyPr anchor="t" rtlCol="false"/>
                    <a:lstStyle/>
                    <a:p>
                      <a:pPr algn="ctr">
                        <a:lnSpc>
                          <a:spcPts val="2441"/>
                        </a:lnSpc>
                        <a:defRPr/>
                      </a:pPr>
                      <a:r>
                        <a:rPr lang="en-US" sz="1743">
                          <a:solidFill>
                            <a:srgbClr val="000000"/>
                          </a:solidFill>
                          <a:latin typeface="Open Sauce Bold"/>
                        </a:rPr>
                        <a:t>Arrive at Suvarnabhumi International Airport to end the trip.</a:t>
                      </a:r>
                      <a:endParaRPr lang="en-US" sz="1100"/>
                    </a:p>
                  </a:txBody>
                  <a:tcPr marL="114300" marR="114300" marT="114300" marB="114300" anchor="t">
                    <a:lnL cmpd="sng" algn="ctr" cap="flat" w="38100">
                      <a:solidFill>
                        <a:srgbClr val="263D2A"/>
                      </a:solidFill>
                      <a:prstDash val="solid"/>
                      <a:round/>
                      <a:headEnd type="none" w="med" len="med"/>
                      <a:tailEnd type="none" w="med" len="med"/>
                    </a:lnL>
                    <a:lnR cmpd="sng" algn="ctr" cap="flat" w="38100">
                      <a:solidFill>
                        <a:srgbClr val="263D2A"/>
                      </a:solidFill>
                      <a:prstDash val="solid"/>
                      <a:round/>
                      <a:headEnd type="none" w="med" len="med"/>
                      <a:tailEnd type="none" w="med" len="med"/>
                    </a:lnR>
                    <a:lnT cmpd="sng" algn="ctr" cap="flat" w="38100">
                      <a:solidFill>
                        <a:srgbClr val="263D2A"/>
                      </a:solidFill>
                      <a:prstDash val="solid"/>
                      <a:round/>
                      <a:headEnd type="none" w="med" len="med"/>
                      <a:tailEnd type="none" w="med" len="med"/>
                    </a:lnT>
                    <a:lnB cmpd="sng" algn="ctr" cap="flat" w="38100">
                      <a:solidFill>
                        <a:srgbClr val="263D2A"/>
                      </a:solidFill>
                      <a:prstDash val="solid"/>
                      <a:round/>
                      <a:headEnd type="none" w="med" len="med"/>
                      <a:tailEnd type="none" w="med" len="med"/>
                    </a:lnB>
                    <a:solidFill>
                      <a:srgbClr val="F1EDE3"/>
                    </a:solidFill>
                  </a:tcPr>
                </a:tc>
              </a:tr>
            </a:tbl>
          </a:graphicData>
        </a:graphic>
      </p:graphicFrame>
    </p:spTree>
  </p:cSld>
  <p:clrMapOvr>
    <a:masterClrMapping/>
  </p:clrMapOvr>
</p:sld>
</file>

<file path=ppt/slides/slide16.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1542577"/>
            <a:ext cx="10584794" cy="7087545"/>
          </a:xfrm>
          <a:prstGeom prst="rect">
            <a:avLst/>
          </a:prstGeom>
        </p:spPr>
        <p:txBody>
          <a:bodyPr anchor="t" rtlCol="false" tIns="0" lIns="0" bIns="0" rIns="0">
            <a:spAutoFit/>
          </a:bodyPr>
          <a:lstStyle/>
          <a:p>
            <a:pPr marL="0" indent="0" lvl="0">
              <a:lnSpc>
                <a:spcPts val="9397"/>
              </a:lnSpc>
            </a:pPr>
            <a:r>
              <a:rPr lang="en-US" sz="6712" spc="-174">
                <a:solidFill>
                  <a:srgbClr val="E4D8BC"/>
                </a:solidFill>
                <a:latin typeface="Libre Baskerville"/>
              </a:rPr>
              <a:t>The program is subject to change without prior notice, depending on weather conditions and the pickup point, as your safety is our first priority.</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44703" r="0" b="-387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44703" r="0" b="-3870"/>
            </a:stretch>
          </a:blipFill>
        </p:spPr>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38129" r="0" b="-10444"/>
            </a:stretch>
          </a:blipFill>
        </p:spPr>
      </p:sp>
    </p:spTree>
  </p:cSld>
  <p:clrMapOvr>
    <a:masterClrMapping/>
  </p:clrMapOvr>
</p:sld>
</file>

<file path=ppt/slides/slide2.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3094672"/>
            <a:ext cx="10584794" cy="3888105"/>
          </a:xfrm>
          <a:prstGeom prst="rect">
            <a:avLst/>
          </a:prstGeom>
        </p:spPr>
        <p:txBody>
          <a:bodyPr anchor="t" rtlCol="false" tIns="0" lIns="0" bIns="0" rIns="0">
            <a:spAutoFit/>
          </a:bodyPr>
          <a:lstStyle/>
          <a:p>
            <a:pPr marL="0" indent="0" lvl="0">
              <a:lnSpc>
                <a:spcPts val="15644"/>
              </a:lnSpc>
            </a:pPr>
            <a:r>
              <a:rPr lang="en-US" sz="11175" spc="-290">
                <a:solidFill>
                  <a:srgbClr val="E4D8BC"/>
                </a:solidFill>
                <a:latin typeface="Libre Baskerville"/>
              </a:rPr>
              <a:t>ABOUT THE COMMUNITY</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46018" r="0" b="-2555"/>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14462" r="0" b="-34111"/>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43388" r="0" b="-5185"/>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6800" r="0" b="-2983"/>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24981" r="0" b="-23592"/>
            </a:stretch>
          </a:blipFill>
        </p:spPr>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32870" r="0" b="-15703"/>
            </a:stretch>
          </a:blipFill>
        </p:spPr>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27611" r="0" b="-20962"/>
            </a:stretch>
          </a:blipFill>
        </p:spPr>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19722" r="0" b="-28851"/>
            </a:stretch>
          </a:blipFill>
        </p:spPr>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7888" r="0" b="-40685"/>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25981" r="0" b="-7468"/>
            </a:stretch>
          </a:blipFill>
        </p:spPr>
      </p:sp>
    </p:spTree>
  </p:cSld>
  <p:clrMapOvr>
    <a:masterClrMapping/>
  </p:clrMapOvr>
</p:sld>
</file>

<file path=ppt/slides/slide3.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1035939"/>
            <a:ext cx="10584794" cy="8148446"/>
          </a:xfrm>
          <a:prstGeom prst="rect">
            <a:avLst/>
          </a:prstGeom>
        </p:spPr>
        <p:txBody>
          <a:bodyPr anchor="t" rtlCol="false" tIns="0" lIns="0" bIns="0" rIns="0">
            <a:spAutoFit/>
          </a:bodyPr>
          <a:lstStyle/>
          <a:p>
            <a:pPr marL="0" indent="0" lvl="0">
              <a:lnSpc>
                <a:spcPts val="4998"/>
              </a:lnSpc>
            </a:pPr>
            <a:r>
              <a:rPr lang="en-US" sz="3570" spc="-92">
                <a:solidFill>
                  <a:srgbClr val="E4D8BC"/>
                </a:solidFill>
                <a:latin typeface="Libre Baskerville"/>
              </a:rPr>
              <a:t>Centuries ago, the Hokkien people escaped the cold and hardship of China and headed south to the Indochina Peninsula. Eventually, they arrived on the east coast of Southern Thailand. At the same time, Muslim migrants from Perlis in Malaysia had arrived on the west coast and the Thai Buddhists traveled from the north. This coming together of peoples subsequently shaped what is now known at Laem Sak district, where cross-cultural marriages between villagers of different nationalities and religions resulted in the facilitation of goods and cultural exchange.</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E4D8BC"/>
        </a:solidFill>
      </p:bgPr>
    </p:bg>
    <p:spTree>
      <p:nvGrpSpPr>
        <p:cNvPr id="1" name=""/>
        <p:cNvGrpSpPr/>
        <p:nvPr/>
      </p:nvGrpSpPr>
      <p:grpSpPr>
        <a:xfrm>
          <a:off x="0" y="0"/>
          <a:ext cx="0" cy="0"/>
          <a:chOff x="0" y="0"/>
          <a:chExt cx="0" cy="0"/>
        </a:xfrm>
      </p:grpSpPr>
      <p:sp>
        <p:nvSpPr>
          <p:cNvPr name="Freeform 2" id="2"/>
          <p:cNvSpPr/>
          <p:nvPr/>
        </p:nvSpPr>
        <p:spPr>
          <a:xfrm flipH="false" flipV="false" rot="0">
            <a:off x="1028700" y="1028700"/>
            <a:ext cx="16230600" cy="8229600"/>
          </a:xfrm>
          <a:custGeom>
            <a:avLst/>
            <a:gdLst/>
            <a:ahLst/>
            <a:cxnLst/>
            <a:rect r="r" b="b" t="t" l="l"/>
            <a:pathLst>
              <a:path h="8229600" w="16230600">
                <a:moveTo>
                  <a:pt x="0" y="0"/>
                </a:moveTo>
                <a:lnTo>
                  <a:pt x="16230600" y="0"/>
                </a:lnTo>
                <a:lnTo>
                  <a:pt x="16230600" y="8229600"/>
                </a:lnTo>
                <a:lnTo>
                  <a:pt x="0" y="8229600"/>
                </a:lnTo>
                <a:lnTo>
                  <a:pt x="0" y="0"/>
                </a:lnTo>
                <a:close/>
              </a:path>
            </a:pathLst>
          </a:custGeom>
          <a:blipFill>
            <a:blip r:embed="rId2"/>
            <a:stretch>
              <a:fillRect l="0" t="-30341" r="0" b="-1528"/>
            </a:stretch>
          </a:blipFill>
        </p:spPr>
      </p:sp>
    </p:spTree>
  </p:cSld>
  <p:clrMapOvr>
    <a:masterClrMapping/>
  </p:clrMapOvr>
</p:sld>
</file>

<file path=ppt/slides/slide4.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946947"/>
            <a:ext cx="10584794" cy="8240706"/>
          </a:xfrm>
          <a:prstGeom prst="rect">
            <a:avLst/>
          </a:prstGeom>
        </p:spPr>
        <p:txBody>
          <a:bodyPr anchor="t" rtlCol="false" tIns="0" lIns="0" bIns="0" rIns="0">
            <a:spAutoFit/>
          </a:bodyPr>
          <a:lstStyle/>
          <a:p>
            <a:pPr marL="0" indent="0" lvl="0">
              <a:lnSpc>
                <a:spcPts val="10937"/>
              </a:lnSpc>
            </a:pPr>
            <a:r>
              <a:rPr lang="en-US" sz="7812" spc="-203">
                <a:solidFill>
                  <a:srgbClr val="E4D8BC"/>
                </a:solidFill>
                <a:latin typeface="Libre Baskerville"/>
              </a:rPr>
              <a:t>This was to later shape the Andaman fishing industry that’s still thriving in Southern Thailand today.</a:t>
            </a:r>
          </a:p>
        </p:txBody>
      </p:sp>
    </p:spTree>
  </p:cSld>
  <p:clrMapOvr>
    <a:masterClrMapping/>
  </p:clrMapOvr>
</p:sld>
</file>

<file path=ppt/slides/slide5.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950576"/>
            <a:ext cx="10584794" cy="8271547"/>
          </a:xfrm>
          <a:prstGeom prst="rect">
            <a:avLst/>
          </a:prstGeom>
        </p:spPr>
        <p:txBody>
          <a:bodyPr anchor="t" rtlCol="false" tIns="0" lIns="0" bIns="0" rIns="0">
            <a:spAutoFit/>
          </a:bodyPr>
          <a:lstStyle/>
          <a:p>
            <a:pPr marL="0" indent="0" lvl="0">
              <a:lnSpc>
                <a:spcPts val="8187"/>
              </a:lnSpc>
            </a:pPr>
            <a:r>
              <a:rPr lang="en-US" sz="5848" spc="-152">
                <a:solidFill>
                  <a:srgbClr val="E4D8BC"/>
                </a:solidFill>
                <a:latin typeface="Libre Baskerville"/>
              </a:rPr>
              <a:t>The cultural intersection between these three groups is diverse in terms of beliefs, cuisine, attire and arts, yet they have managed to peacefully coexist and trust each other for almost 100 years.</a:t>
            </a:r>
          </a:p>
        </p:txBody>
      </p:sp>
    </p:spTree>
  </p:cSld>
  <p:clrMapOvr>
    <a:masterClrMapping/>
  </p:clrMapOvr>
</p:sld>
</file>

<file path=ppt/slides/slide6.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1114588"/>
            <a:ext cx="10584794" cy="7972098"/>
          </a:xfrm>
          <a:prstGeom prst="rect">
            <a:avLst/>
          </a:prstGeom>
        </p:spPr>
        <p:txBody>
          <a:bodyPr anchor="t" rtlCol="false" tIns="0" lIns="0" bIns="0" rIns="0">
            <a:spAutoFit/>
          </a:bodyPr>
          <a:lstStyle/>
          <a:p>
            <a:pPr marL="0" indent="0" lvl="0">
              <a:lnSpc>
                <a:spcPts val="6317"/>
              </a:lnSpc>
            </a:pPr>
            <a:r>
              <a:rPr lang="en-US" sz="4512" spc="-117">
                <a:solidFill>
                  <a:srgbClr val="E4D8BC"/>
                </a:solidFill>
                <a:latin typeface="Libre Baskerville"/>
              </a:rPr>
              <a:t>With the three cultures closely tied to one other, all of their most important attractions are conveniently situated within the same area. The Nyongya (Thai-born Chinese)’s Sok Po Si Aey Shrine is located only 150-200 meters from Mahatat Laem Sak Temple and Solahuddin Mosque. It’s only a short walk between these three fascinating spots.</a:t>
            </a:r>
          </a:p>
        </p:txBody>
      </p:sp>
    </p:spTree>
  </p:cSld>
  <p:clrMapOvr>
    <a:masterClrMapping/>
  </p:clrMapOvr>
</p:sld>
</file>

<file path=ppt/slides/slide7.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1035939"/>
            <a:ext cx="10584794" cy="8148446"/>
          </a:xfrm>
          <a:prstGeom prst="rect">
            <a:avLst/>
          </a:prstGeom>
        </p:spPr>
        <p:txBody>
          <a:bodyPr anchor="t" rtlCol="false" tIns="0" lIns="0" bIns="0" rIns="0">
            <a:spAutoFit/>
          </a:bodyPr>
          <a:lstStyle/>
          <a:p>
            <a:pPr marL="0" indent="0" lvl="0">
              <a:lnSpc>
                <a:spcPts val="4998"/>
              </a:lnSpc>
            </a:pPr>
            <a:r>
              <a:rPr lang="en-US" sz="3570" spc="-92">
                <a:solidFill>
                  <a:srgbClr val="E4D8BC"/>
                </a:solidFill>
                <a:latin typeface="Libre Baskerville"/>
              </a:rPr>
              <a:t>From there, you can continue the tour along with the community master, passing through the evergreen forest to Khao Chang Mob where a special activity awaits – planting Paphiopedilum exul, an endangered local orchid. Kayak through the mangrove forest and sail further to Aow Luek Marine Park to experience the real fishermen’s way of life, witnessing them fish, as well as farm lobster, grow algae, make fishermen’s batik and cook local dishes, like Kapi rice and coconut-based dessert.   CULTURAL AND LOCAL WISDOM HERITAGE</a:t>
            </a:r>
          </a:p>
        </p:txBody>
      </p:sp>
    </p:spTree>
  </p:cSld>
  <p:clrMapOvr>
    <a:masterClrMapping/>
  </p:clrMapOvr>
</p:sld>
</file>

<file path=ppt/slides/slide8.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1035757"/>
            <a:ext cx="10584794" cy="8091661"/>
          </a:xfrm>
          <a:prstGeom prst="rect">
            <a:avLst/>
          </a:prstGeom>
        </p:spPr>
        <p:txBody>
          <a:bodyPr anchor="t" rtlCol="false" tIns="0" lIns="0" bIns="0" rIns="0">
            <a:spAutoFit/>
          </a:bodyPr>
          <a:lstStyle/>
          <a:p>
            <a:pPr marL="0" indent="0" lvl="0">
              <a:lnSpc>
                <a:spcPts val="9177"/>
              </a:lnSpc>
            </a:pPr>
            <a:r>
              <a:rPr lang="en-US" sz="6555" spc="-170">
                <a:solidFill>
                  <a:srgbClr val="E4D8BC"/>
                </a:solidFill>
                <a:latin typeface="Libre Baskerville"/>
              </a:rPr>
              <a:t>Laem Sak is a land that combines together three diverse cultures, namely, Wat Mahathat Laem Sak (Buddhism), Solahuddin Mosque (Islam) and Thai-Chinese (Baba Yaya)</a:t>
            </a:r>
          </a:p>
        </p:txBody>
      </p:sp>
    </p:spTree>
  </p:cSld>
  <p:clrMapOvr>
    <a:masterClrMapping/>
  </p:clrMapOvr>
</p:sld>
</file>

<file path=ppt/slides/slide9.xml><?xml version="1.0" encoding="utf-8"?>
<p:sld xmlns:p="http://schemas.openxmlformats.org/presentationml/2006/main" xmlns:a="http://schemas.openxmlformats.org/drawingml/2006/main">
  <p:cSld>
    <p:bg>
      <p:bgPr>
        <a:solidFill>
          <a:srgbClr val="263D2A"/>
        </a:solidFill>
      </p:bgPr>
    </p:bg>
    <p:spTree>
      <p:nvGrpSpPr>
        <p:cNvPr id="1" name=""/>
        <p:cNvGrpSpPr/>
        <p:nvPr/>
      </p:nvGrpSpPr>
      <p:grpSpPr>
        <a:xfrm>
          <a:off x="0" y="0"/>
          <a:ext cx="0" cy="0"/>
          <a:chOff x="0" y="0"/>
          <a:chExt cx="0" cy="0"/>
        </a:xfrm>
      </p:grpSpPr>
      <p:sp>
        <p:nvSpPr>
          <p:cNvPr name="TextBox 2" id="2"/>
          <p:cNvSpPr txBox="true"/>
          <p:nvPr/>
        </p:nvSpPr>
        <p:spPr>
          <a:xfrm rot="0">
            <a:off x="1708806" y="1339332"/>
            <a:ext cx="10584794" cy="7494035"/>
          </a:xfrm>
          <a:prstGeom prst="rect">
            <a:avLst/>
          </a:prstGeom>
        </p:spPr>
        <p:txBody>
          <a:bodyPr anchor="t" rtlCol="false" tIns="0" lIns="0" bIns="0" rIns="0">
            <a:spAutoFit/>
          </a:bodyPr>
          <a:lstStyle/>
          <a:p>
            <a:pPr marL="0" indent="0" lvl="0">
              <a:lnSpc>
                <a:spcPts val="8517"/>
              </a:lnSpc>
            </a:pPr>
            <a:r>
              <a:rPr lang="en-US" sz="6084" spc="-158">
                <a:solidFill>
                  <a:srgbClr val="E4D8BC"/>
                </a:solidFill>
                <a:latin typeface="Libre Baskerville"/>
              </a:rPr>
              <a:t>The 3 cultural and belief symbols are located in close proximity to one another. These three symbolic places are located on the “Junction of Culture”, just a few hundred metres apart.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DAF3mpLBGAY</dc:identifier>
  <dcterms:modified xsi:type="dcterms:W3CDTF">2011-08-01T06:04:30Z</dcterms:modified>
  <cp:revision>1</cp:revision>
  <dc:title>Laem Sak Tourism Community - พรีเซนเทชั่น</dc:title>
</cp:coreProperties>
</file>